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81" r:id="rId9"/>
    <p:sldId id="282" r:id="rId10"/>
    <p:sldId id="283" r:id="rId11"/>
    <p:sldId id="284" r:id="rId12"/>
    <p:sldId id="285" r:id="rId13"/>
    <p:sldId id="262" r:id="rId14"/>
    <p:sldId id="264" r:id="rId15"/>
    <p:sldId id="265" r:id="rId16"/>
    <p:sldId id="266" r:id="rId17"/>
    <p:sldId id="269" r:id="rId18"/>
    <p:sldId id="270" r:id="rId19"/>
    <p:sldId id="271" r:id="rId20"/>
    <p:sldId id="263" r:id="rId21"/>
    <p:sldId id="272" r:id="rId22"/>
    <p:sldId id="273" r:id="rId23"/>
    <p:sldId id="274" r:id="rId24"/>
    <p:sldId id="276" r:id="rId25"/>
    <p:sldId id="275" r:id="rId26"/>
    <p:sldId id="277" r:id="rId27"/>
    <p:sldId id="286" r:id="rId28"/>
    <p:sldId id="278" r:id="rId29"/>
    <p:sldId id="280" r:id="rId30"/>
    <p:sldId id="279" r:id="rId31"/>
    <p:sldId id="260" r:id="rId32"/>
    <p:sldId id="26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6415"/>
  </p:normalViewPr>
  <p:slideViewPr>
    <p:cSldViewPr snapToGrid="0">
      <p:cViewPr varScale="1">
        <p:scale>
          <a:sx n="36" d="100"/>
          <a:sy n="36" d="100"/>
        </p:scale>
        <p:origin x="1032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9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8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5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3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377C-51CA-6622-2773-D16746515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D4383-9465-B1D8-3D86-1DE59A929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F52AE-892C-4BD9-3F7B-A27CA6F7B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law.cornell.edu/definitions/index.php?width=840&amp;height=800&amp;iframe=true&amp;def_id=8cd637d76c2777cd6a86e6f7c0fef4a4&amp;term_occur=999&amp;term_src=Title:49:Subtitle:B:Chapter:III:Subchapter:B:Part:391:Subpart:C:391.23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law.cornell.edu/definitions/index.php?width=840&amp;height=800&amp;iframe=true&amp;def_id=ee261d623e76fa6d1a4b47bbb7db6aec&amp;term_occur=999&amp;term_src=Title:49:Subtitle:B:Chapter:III:Subchapter:B:Part:391:Subpart:C:391.23" TargetMode="External"/><Relationship Id="rId4" Type="http://schemas.openxmlformats.org/officeDocument/2006/relationships/hyperlink" Target="https://www.law.cornell.edu/definitions/index.php?width=840&amp;height=800&amp;iframe=true&amp;def_id=c191c7d3b30214c4680ef0e48d6c5f21&amp;term_occur=999&amp;term_src=Title:49:Subtitle:B:Chapter:III:Subchapter:B:Part:391:Subpart:C:391.23" TargetMode="Externa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ooter.png" descr="footer.png"/>
          <p:cNvPicPr>
            <a:picLocks noChangeAspect="1"/>
          </p:cNvPicPr>
          <p:nvPr/>
        </p:nvPicPr>
        <p:blipFill>
          <a:blip r:embed="rId3"/>
          <a:srcRect b="47855"/>
          <a:stretch>
            <a:fillRect/>
          </a:stretch>
        </p:blipFill>
        <p:spPr>
          <a:xfrm>
            <a:off x="-2" y="10609408"/>
            <a:ext cx="24384003" cy="311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775078" y="4335605"/>
            <a:ext cx="20833844" cy="3457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FC615-6D52-8496-FE0B-21A689BE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16F87A20-B444-1642-7236-24CDEDC66FAC}"/>
              </a:ext>
            </a:extLst>
          </p:cNvPr>
          <p:cNvSpPr txBox="1"/>
          <p:nvPr/>
        </p:nvSpPr>
        <p:spPr>
          <a:xfrm>
            <a:off x="4067387" y="3312594"/>
            <a:ext cx="18387832" cy="547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Who Needs a DQ File?</a:t>
            </a:r>
            <a:endParaRPr sz="5500" dirty="0"/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Driver-Specific Required Items</a:t>
            </a:r>
            <a:endParaRPr sz="5500" dirty="0"/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Expiring Items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Common Issues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Paperwork Retention</a:t>
            </a:r>
            <a:endParaRPr sz="5500"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EAF58F7B-9706-058B-A0C1-B9B7F4E0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12C837F1-A8F3-C94D-E4AA-2DA8BB4A4355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EE1978AF-BEED-4ECA-91C8-7446B94226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914368-9362-4767-9967-928E99E5F431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7C75BFC5-0BBF-46B2-B045-17AC6F5BB38E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492C1449-9CEE-4630-AAE2-FA7A0CCF7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F74B5BF-1554-881A-E1B0-AB8061690A5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766F6A0-D361-641E-D491-37536EA1CCE4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FILES</a:t>
            </a:r>
          </a:p>
        </p:txBody>
      </p:sp>
    </p:spTree>
    <p:extLst>
      <p:ext uri="{BB962C8B-B14F-4D97-AF65-F5344CB8AC3E}">
        <p14:creationId xmlns:p14="http://schemas.microsoft.com/office/powerpoint/2010/main" val="41600812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E33A-5154-B9AB-F571-106C61045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2A731BFB-5A83-E190-A2E3-F9EEB656FE07}"/>
              </a:ext>
            </a:extLst>
          </p:cNvPr>
          <p:cNvSpPr txBox="1"/>
          <p:nvPr/>
        </p:nvSpPr>
        <p:spPr>
          <a:xfrm>
            <a:off x="2490559" y="4058355"/>
            <a:ext cx="18387832" cy="544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spcAft>
                <a:spcPts val="18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500" b="1" dirty="0"/>
              <a:t>Non-CDL CMV Drivers</a:t>
            </a:r>
          </a:p>
          <a:p>
            <a:pPr marL="685800" indent="-6858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Anyone who operates a vehicle exceeding 8 passengers in interstate commerce – ex: van or limo runs to the airport.</a:t>
            </a:r>
          </a:p>
          <a:p>
            <a:pPr marL="685800" indent="-6858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algn="l" defTabSz="914400">
              <a:spcAft>
                <a:spcPts val="18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500" b="1" dirty="0"/>
              <a:t>CDL Drivers</a:t>
            </a:r>
          </a:p>
          <a:p>
            <a:pPr marL="685800" indent="-685800" algn="l" defTabSz="914400">
              <a:spcAft>
                <a:spcPts val="18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Drivers operating vehicles that seat 16+ passengers.</a:t>
            </a:r>
            <a:endParaRPr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459FD5AF-87C0-D5BF-1E11-59FB84DE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F73D8BC4-199A-A642-0BB4-8E06DD5DEEB6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47FFF03A-5705-6C15-CB03-1236C95E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05801BFA-32EC-A57E-4586-A9549D451FFD}"/>
              </a:ext>
            </a:extLst>
          </p:cNvPr>
          <p:cNvSpPr txBox="1"/>
          <p:nvPr/>
        </p:nvSpPr>
        <p:spPr>
          <a:xfrm>
            <a:off x="2490559" y="2685555"/>
            <a:ext cx="18387832" cy="75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i="1" dirty="0"/>
              <a:t>Applicable Regulation: FMCSRs – 49 CFR Part 391 – Qualification of Drivers</a:t>
            </a:r>
            <a:endParaRPr sz="3600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EC168E-49DF-4F6C-8930-5DEF2A0F2677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A3AA1C3D-3AE0-42AE-BCB7-AE0FA289A305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F897635E-272B-406F-85A7-3C09BFEC3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7B45F5-F8D2-95DB-C656-718324D71E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3AC9277-2599-263F-2948-D0787A963ADE}"/>
              </a:ext>
            </a:extLst>
          </p:cNvPr>
          <p:cNvSpPr txBox="1"/>
          <p:nvPr/>
        </p:nvSpPr>
        <p:spPr>
          <a:xfrm>
            <a:off x="1403260" y="599039"/>
            <a:ext cx="2170058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FILES: WHO NEEDS A DQ FILE?</a:t>
            </a:r>
          </a:p>
        </p:txBody>
      </p:sp>
    </p:spTree>
    <p:extLst>
      <p:ext uri="{BB962C8B-B14F-4D97-AF65-F5344CB8AC3E}">
        <p14:creationId xmlns:p14="http://schemas.microsoft.com/office/powerpoint/2010/main" val="36454549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F4FB4-F901-4D65-5987-58600F1F1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522B47CF-DF8F-5286-0E7D-8504845CE1C4}"/>
              </a:ext>
            </a:extLst>
          </p:cNvPr>
          <p:cNvSpPr txBox="1"/>
          <p:nvPr/>
        </p:nvSpPr>
        <p:spPr>
          <a:xfrm>
            <a:off x="1767840" y="3232756"/>
            <a:ext cx="22270720" cy="7478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Name and address of the motor carrier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Applicant’s name, address, DOB, and SSN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3 years of address history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License state, number, and expiration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Experience type by vehicle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Accident and violation history for 3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Explanation of any denial, revocation, or suspension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List of all jobs worked in the last 3 years, 10 years for driving jobs: </a:t>
            </a:r>
            <a:r>
              <a:rPr lang="en-US" sz="4000" i="1" dirty="0"/>
              <a:t>Must explain gaps, reason for leaving, whether DOT regulated, whether subject to DOT drug testing, and dates employed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Certification of Accuracy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1B77A8BF-BAE6-8B9C-BC45-CE5AF9B9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8DC095C1-5A82-742B-2756-7320AC852B9E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35955457-D826-EEBF-9AA9-C174AD2B0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1791006C-2F36-09E2-2F24-4E3F1EFE091A}"/>
              </a:ext>
            </a:extLst>
          </p:cNvPr>
          <p:cNvSpPr txBox="1"/>
          <p:nvPr/>
        </p:nvSpPr>
        <p:spPr>
          <a:xfrm>
            <a:off x="1767840" y="2377707"/>
            <a:ext cx="18387832" cy="75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Items</a:t>
            </a:r>
            <a:endParaRPr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FE4ED5-3E24-1547-C0AF-023B3EF7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31" y="2875442"/>
            <a:ext cx="4981353" cy="49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72E125-3752-4DA9-B0EF-67CBCD944621}"/>
              </a:ext>
            </a:extLst>
          </p:cNvPr>
          <p:cNvGrpSpPr/>
          <p:nvPr/>
        </p:nvGrpSpPr>
        <p:grpSpPr>
          <a:xfrm>
            <a:off x="19338612" y="11887495"/>
            <a:ext cx="4202914" cy="941466"/>
            <a:chOff x="19191009" y="11839138"/>
            <a:chExt cx="4202914" cy="941466"/>
          </a:xfrm>
        </p:grpSpPr>
        <p:sp>
          <p:nvSpPr>
            <p:cNvPr id="12" name="Platinum Sponsors">
              <a:extLst>
                <a:ext uri="{FF2B5EF4-FFF2-40B4-BE49-F238E27FC236}">
                  <a16:creationId xmlns:a16="http://schemas.microsoft.com/office/drawing/2014/main" id="{36CBC725-E0A5-4350-8340-6F0E5CC2C1A3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3" name="Picture 12" descr="A black and white logo&#10;&#10;Description automatically generated">
              <a:extLst>
                <a:ext uri="{FF2B5EF4-FFF2-40B4-BE49-F238E27FC236}">
                  <a16:creationId xmlns:a16="http://schemas.microsoft.com/office/drawing/2014/main" id="{E2923E96-A2A0-4EF3-A0AD-0611CC879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9B38CE2-453D-858C-950C-CE7AE0FE39A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4D635A5-8141-750D-B633-137172E3A557}"/>
              </a:ext>
            </a:extLst>
          </p:cNvPr>
          <p:cNvSpPr txBox="1"/>
          <p:nvPr/>
        </p:nvSpPr>
        <p:spPr>
          <a:xfrm>
            <a:off x="1403259" y="599039"/>
            <a:ext cx="22285869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7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FILES: DRIVER SPECIFIC APPLICATION 391.21</a:t>
            </a:r>
          </a:p>
        </p:txBody>
      </p:sp>
    </p:spTree>
    <p:extLst>
      <p:ext uri="{BB962C8B-B14F-4D97-AF65-F5344CB8AC3E}">
        <p14:creationId xmlns:p14="http://schemas.microsoft.com/office/powerpoint/2010/main" val="30739582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4159-1443-86EF-2758-3949FE8D5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BEEC0DA4-A3BA-1502-3E3A-C7C6DDBEEDD6}"/>
              </a:ext>
            </a:extLst>
          </p:cNvPr>
          <p:cNvSpPr txBox="1"/>
          <p:nvPr/>
        </p:nvSpPr>
        <p:spPr>
          <a:xfrm>
            <a:off x="2490559" y="3515685"/>
            <a:ext cx="13907681" cy="5970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600" dirty="0"/>
              <a:t>Receipt of Substance Abuse Policy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600" b="1" dirty="0"/>
              <a:t>Negative Pre-employment Drug Test: </a:t>
            </a:r>
            <a:r>
              <a:rPr lang="en-US" sz="4600" dirty="0"/>
              <a:t>Must list FMCSA and pre-employment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600" dirty="0"/>
              <a:t>Self-certification that applicant didn’t have a failure or refusal in the previous two years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600" dirty="0"/>
              <a:t>Drug &amp; Alcohol Clearinghouse full query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600" dirty="0"/>
              <a:t>Add to random drug testing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3281992E-8630-E300-5C27-AFE50938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E8C537E0-EB0C-5D2B-CE1B-79B2057714DC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1276F2D1-1B7E-EC3D-7457-DBD6EE37A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9758168F-759B-6200-BFD6-62B8C8496AC7}"/>
              </a:ext>
            </a:extLst>
          </p:cNvPr>
          <p:cNvSpPr txBox="1"/>
          <p:nvPr/>
        </p:nvSpPr>
        <p:spPr>
          <a:xfrm>
            <a:off x="2490559" y="2495500"/>
            <a:ext cx="18387832" cy="75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Items</a:t>
            </a:r>
            <a:endParaRPr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4E7930-79CA-2C13-4B25-DF0A51B7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096" y="4450689"/>
            <a:ext cx="60960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233DE-A100-4D00-BDD4-63B731C5195D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2" name="Platinum Sponsors">
              <a:extLst>
                <a:ext uri="{FF2B5EF4-FFF2-40B4-BE49-F238E27FC236}">
                  <a16:creationId xmlns:a16="http://schemas.microsoft.com/office/drawing/2014/main" id="{5C2643C3-53F1-4351-BFAD-A8F38FF5D610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3" name="Picture 12" descr="A black and white logo&#10;&#10;Description automatically generated">
              <a:extLst>
                <a:ext uri="{FF2B5EF4-FFF2-40B4-BE49-F238E27FC236}">
                  <a16:creationId xmlns:a16="http://schemas.microsoft.com/office/drawing/2014/main" id="{D4CD7D82-0BA5-4116-B1C2-C45B25B79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94C098-AA74-B95E-C3D5-E9CF26F6C7A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A8CF49B-664C-2B7A-14BB-1E72692B1A66}"/>
              </a:ext>
            </a:extLst>
          </p:cNvPr>
          <p:cNvSpPr txBox="1"/>
          <p:nvPr/>
        </p:nvSpPr>
        <p:spPr>
          <a:xfrm>
            <a:off x="1403259" y="599039"/>
            <a:ext cx="21945837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FILES: DRUG TESTING (CDL ONLY)</a:t>
            </a:r>
          </a:p>
        </p:txBody>
      </p:sp>
    </p:spTree>
    <p:extLst>
      <p:ext uri="{BB962C8B-B14F-4D97-AF65-F5344CB8AC3E}">
        <p14:creationId xmlns:p14="http://schemas.microsoft.com/office/powerpoint/2010/main" val="40423060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BF1AF-C886-4725-828E-E46EC1AF0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67CEB926-0A3F-5254-1EA8-5B025D2B9421}"/>
              </a:ext>
            </a:extLst>
          </p:cNvPr>
          <p:cNvSpPr txBox="1"/>
          <p:nvPr/>
        </p:nvSpPr>
        <p:spPr>
          <a:xfrm>
            <a:off x="1844588" y="2887684"/>
            <a:ext cx="16552848" cy="734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lvl1pPr>
          </a:lstStyle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Must be performed by a doctor listed on the National Registry of Medical Examiners.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Must be signed and include the national registry number.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If interstate operator, the top box for interstate work must be selected.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Company must verify the registration and save a copy to the file.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Non-CDLs: </a:t>
            </a:r>
            <a:r>
              <a:rPr lang="en-US" sz="4400" dirty="0"/>
              <a:t>Must carry their copy when operating CMVs.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For CDLs: </a:t>
            </a:r>
            <a:r>
              <a:rPr lang="en-US" sz="4400" dirty="0"/>
              <a:t>Must be submitted to the state and verified on the MVR: </a:t>
            </a:r>
            <a:r>
              <a:rPr lang="en-US" sz="4400" i="1" dirty="0">
                <a:solidFill>
                  <a:srgbClr val="173D6D"/>
                </a:solidFill>
              </a:rPr>
              <a:t>most operators should be Non-Excepted Interstate.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D27A9200-43FF-A5CB-30C1-26DE85D7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F2CFDF36-3E19-1997-6567-F7098DDB20C8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CAA02300-9453-DF2D-2EFC-2BB7A02D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C7B2DA9-060C-C23D-6C94-FAEAB6670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8" t="16060" r="24703" b="17362"/>
          <a:stretch/>
        </p:blipFill>
        <p:spPr bwMode="auto">
          <a:xfrm>
            <a:off x="19032719" y="3635341"/>
            <a:ext cx="3806941" cy="47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95B2B2-CCF7-4FFB-B27B-3A72C0ACF603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ACB5ED0F-063D-48DA-8D09-FB06DA23438D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3184FB7D-5739-4947-B253-96C5CCDB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C81C5F-767C-E846-9C57-1D181F7896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AA6A56FD-A03B-2AD7-D122-6B058D8436E8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FILES: DOT MEDICAL CARD</a:t>
            </a:r>
          </a:p>
        </p:txBody>
      </p:sp>
    </p:spTree>
    <p:extLst>
      <p:ext uri="{BB962C8B-B14F-4D97-AF65-F5344CB8AC3E}">
        <p14:creationId xmlns:p14="http://schemas.microsoft.com/office/powerpoint/2010/main" val="1802542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DD93-EC4D-2807-77DE-FDDC0B7BB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754019E0-2A7D-DB46-1239-CC116623B9DF}"/>
              </a:ext>
            </a:extLst>
          </p:cNvPr>
          <p:cNvSpPr txBox="1"/>
          <p:nvPr/>
        </p:nvSpPr>
        <p:spPr>
          <a:xfrm>
            <a:off x="2332268" y="2743294"/>
            <a:ext cx="19698392" cy="763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lvl1pPr>
          </a:lstStyle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FMCSRs 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b="1" dirty="0"/>
              <a:t>Notification of Rights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solidFill>
                  <a:srgbClr val="002060"/>
                </a:solidFill>
                <a:effectLst/>
              </a:rPr>
              <a:t>(</a:t>
            </a:r>
            <a:r>
              <a:rPr lang="en-US" sz="3600" b="1" i="0" u="none" strike="noStrike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</a:rPr>
              <a:t>)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 The right to review information provided by previous employers;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solidFill>
                  <a:srgbClr val="002060"/>
                </a:solidFill>
                <a:effectLst/>
              </a:rPr>
              <a:t>(ii)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 The right to have errors in the information corrected by the 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previous employer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 and for that 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previous employer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 to re-send the corrected information to the prospective 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employer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;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solidFill>
                  <a:srgbClr val="002060"/>
                </a:solidFill>
                <a:effectLst/>
              </a:rPr>
              <a:t>(iii)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 The right to have a rebuttal statement attached to the alleged erroneous information, if the 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previous employer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 and the 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driver</a:t>
            </a: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 cannot agree on the accuracy of the information.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MVR Release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Reason for Pre-employment Test and Release of Information (CDL)</a:t>
            </a:r>
          </a:p>
          <a:p>
            <a:pPr fontAlgn="base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Clearinghouse Release (CDL)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0B634F59-4352-F4D6-6267-461FCFFFA5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697F19D4-A458-8B3E-918D-56D984F73553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6C7ABADE-1F8F-2A07-FFDE-26C2B29135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5DBE5F-BB38-4D16-AC9F-E28962A60585}"/>
              </a:ext>
            </a:extLst>
          </p:cNvPr>
          <p:cNvGrpSpPr/>
          <p:nvPr/>
        </p:nvGrpSpPr>
        <p:grpSpPr>
          <a:xfrm>
            <a:off x="19338612" y="11887495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C6FFDF3C-F19F-4F3B-8D5C-FF1BE5DCE5B8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37641B30-4C48-485B-8A97-B027C7238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D3CA81-D92D-260B-1C80-33F3B1CB541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152D9DC-83E0-68D3-13EA-60A398731BFA}"/>
              </a:ext>
            </a:extLst>
          </p:cNvPr>
          <p:cNvSpPr txBox="1"/>
          <p:nvPr/>
        </p:nvSpPr>
        <p:spPr>
          <a:xfrm>
            <a:off x="1403260" y="599039"/>
            <a:ext cx="22533700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7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FILES: RELEASES + 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4751277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34FA-01B5-7046-B7BE-0A844D12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9B2007ED-A3B1-A2BC-0439-D8A2E661F8AD}"/>
              </a:ext>
            </a:extLst>
          </p:cNvPr>
          <p:cNvSpPr txBox="1"/>
          <p:nvPr/>
        </p:nvSpPr>
        <p:spPr>
          <a:xfrm>
            <a:off x="2342803" y="2537017"/>
            <a:ext cx="19698392" cy="7940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lvl1pPr>
          </a:lstStyle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Must complete a good faith effort within 30 days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Must have a signed release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Must Contain: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2060"/>
                </a:solidFill>
                <a:effectLst/>
              </a:rPr>
              <a:t>Current MVR for each state lived in during previous 3 years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Previous employer’s name, address, date contacted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If no previous DOT employers, document and save to file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Information Covered:</a:t>
            </a:r>
          </a:p>
          <a:p>
            <a:pPr marL="742950" lvl="1" indent="-28575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General identification and employment info</a:t>
            </a:r>
          </a:p>
          <a:p>
            <a:pPr marL="742950" lvl="1" indent="-28575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Dates of accidents</a:t>
            </a:r>
          </a:p>
          <a:p>
            <a:pPr marL="742950" lvl="1" indent="-28575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Any information regarding drug and alcohol violations</a:t>
            </a:r>
          </a:p>
          <a:p>
            <a:pPr marL="742950" lvl="1" indent="-28575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Information regarding SAP programs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3D4485CA-4F7D-A46E-E93E-BF6A343B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4467550A-CB51-EE3C-8B5B-0F96CD1A8C68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0EB60C6D-5408-F052-6F0E-F66392FF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412C39-21A4-41BD-BC0C-00781FC6DAA3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7CEB255C-5B95-49D1-ABAC-5885B591FE3E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C6896AE3-7BCD-43EA-BD68-30836491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08CD71-F23D-FDB3-DB95-7C766EADEA7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89C69D73-FDC3-EC92-331A-E480C75B7FFC}"/>
              </a:ext>
            </a:extLst>
          </p:cNvPr>
          <p:cNvSpPr txBox="1"/>
          <p:nvPr/>
        </p:nvSpPr>
        <p:spPr>
          <a:xfrm>
            <a:off x="1403260" y="599039"/>
            <a:ext cx="2283850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FILES: SAFETY PERFORMANCE HISTORY</a:t>
            </a:r>
          </a:p>
        </p:txBody>
      </p:sp>
    </p:spTree>
    <p:extLst>
      <p:ext uri="{BB962C8B-B14F-4D97-AF65-F5344CB8AC3E}">
        <p14:creationId xmlns:p14="http://schemas.microsoft.com/office/powerpoint/2010/main" val="394507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CA12F-0856-6CF5-75B0-DFD7A76C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07895C06-EE2F-553C-8D47-FF89BE96CE27}"/>
              </a:ext>
            </a:extLst>
          </p:cNvPr>
          <p:cNvSpPr txBox="1"/>
          <p:nvPr/>
        </p:nvSpPr>
        <p:spPr>
          <a:xfrm>
            <a:off x="3226627" y="2671678"/>
            <a:ext cx="19627702" cy="664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spcAft>
                <a:spcPts val="18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Consortium or In-House?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Types of Tests</a:t>
            </a:r>
          </a:p>
          <a:p>
            <a:pPr marL="685800" indent="-6858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Pre-Employment</a:t>
            </a:r>
          </a:p>
          <a:p>
            <a:pPr marL="685800" indent="-6858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Random </a:t>
            </a:r>
          </a:p>
          <a:p>
            <a:pPr marL="685800" indent="-6858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Post-Accident</a:t>
            </a:r>
          </a:p>
          <a:p>
            <a:pPr marL="685800" indent="-6858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Reasonable Suspicion</a:t>
            </a:r>
          </a:p>
          <a:p>
            <a:pPr marL="685800" indent="-6858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Follow-Up</a:t>
            </a:r>
          </a:p>
          <a:p>
            <a:pPr marL="685800" indent="-6858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Return to Duty </a:t>
            </a:r>
            <a:endParaRPr sz="4600"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A3939994-5ED4-6A2E-0DA1-CDFD2D67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D33756C4-D450-122B-7521-F9691020AE17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DD356706-98E2-E6D7-6143-F01A7203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E565CB6-A46D-4EDA-8542-E0984160A5E1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88F75E45-ACAD-42F0-856E-DEE4C79576E9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DCC7A04C-3C1A-4F83-AD9B-14775749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BEC15E-3DB0-C092-0697-1E9379AECEA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FD17CD9-4386-EDF4-4FCB-37C1BE5BE6BB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+ ALCOHOL TESTING</a:t>
            </a:r>
          </a:p>
        </p:txBody>
      </p:sp>
    </p:spTree>
    <p:extLst>
      <p:ext uri="{BB962C8B-B14F-4D97-AF65-F5344CB8AC3E}">
        <p14:creationId xmlns:p14="http://schemas.microsoft.com/office/powerpoint/2010/main" val="9889755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2584F-0D51-516A-4BBC-30F9F295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53F0011C-8731-0DCB-39CF-B9BB378959F3}"/>
              </a:ext>
            </a:extLst>
          </p:cNvPr>
          <p:cNvSpPr txBox="1"/>
          <p:nvPr/>
        </p:nvSpPr>
        <p:spPr>
          <a:xfrm>
            <a:off x="2190307" y="2362704"/>
            <a:ext cx="6592186" cy="510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B9C2608F-9F1C-C348-3C43-911AF449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945040E6-1600-BA7C-5F3A-5F0F0711DF53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BD9ED958-E253-34EF-3A94-80D1868D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03B506E-C053-0A73-B774-0C65EFE98D0C}"/>
              </a:ext>
            </a:extLst>
          </p:cNvPr>
          <p:cNvSpPr txBox="1"/>
          <p:nvPr/>
        </p:nvSpPr>
        <p:spPr>
          <a:xfrm>
            <a:off x="2190307" y="3178550"/>
            <a:ext cx="8654902" cy="406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b="1" u="sng" dirty="0"/>
              <a:t>Common Errors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Testing time frame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Test type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Safety sensitive functions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4547A-6BB0-BD04-9365-ACC7EE50D6FC}"/>
              </a:ext>
            </a:extLst>
          </p:cNvPr>
          <p:cNvSpPr txBox="1"/>
          <p:nvPr/>
        </p:nvSpPr>
        <p:spPr>
          <a:xfrm>
            <a:off x="12191999" y="3178550"/>
            <a:ext cx="10001694" cy="506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b="1" u="sng" dirty="0"/>
              <a:t>Common Violations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Using a driver before receiving negative results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Not completing an appropriate amount of random testing</a:t>
            </a: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4F14D-88CA-4B7D-9872-1FA34A526A03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2" name="Platinum Sponsors">
              <a:extLst>
                <a:ext uri="{FF2B5EF4-FFF2-40B4-BE49-F238E27FC236}">
                  <a16:creationId xmlns:a16="http://schemas.microsoft.com/office/drawing/2014/main" id="{BDE34721-AA83-4355-A487-DDA2A3EF2A63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3" name="Picture 12" descr="A black and white logo&#10;&#10;Description automatically generated">
              <a:extLst>
                <a:ext uri="{FF2B5EF4-FFF2-40B4-BE49-F238E27FC236}">
                  <a16:creationId xmlns:a16="http://schemas.microsoft.com/office/drawing/2014/main" id="{B5F17537-37E6-43A2-8947-DE6A3AB5F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0135BD-F2AA-6ED9-2BA3-5801E08B200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1A575878-4D19-2A30-4E6E-C2A0697A740A}"/>
              </a:ext>
            </a:extLst>
          </p:cNvPr>
          <p:cNvSpPr txBox="1"/>
          <p:nvPr/>
        </p:nvSpPr>
        <p:spPr>
          <a:xfrm>
            <a:off x="1403260" y="599039"/>
            <a:ext cx="2165994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DRUG + ALCOHOL TESTING</a:t>
            </a:r>
          </a:p>
        </p:txBody>
      </p:sp>
    </p:spTree>
    <p:extLst>
      <p:ext uri="{BB962C8B-B14F-4D97-AF65-F5344CB8AC3E}">
        <p14:creationId xmlns:p14="http://schemas.microsoft.com/office/powerpoint/2010/main" val="41380540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0F354-E476-A040-36D5-639536C3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4FF86426-6FF7-794A-B7E0-4FE3C53C6DE4}"/>
              </a:ext>
            </a:extLst>
          </p:cNvPr>
          <p:cNvSpPr txBox="1"/>
          <p:nvPr/>
        </p:nvSpPr>
        <p:spPr>
          <a:xfrm>
            <a:off x="2827517" y="3751928"/>
            <a:ext cx="18541395" cy="455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spcAft>
                <a:spcPts val="30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6000" dirty="0"/>
              <a:t>ALL Supervisors of Drivers</a:t>
            </a:r>
          </a:p>
          <a:p>
            <a:pPr marL="406400" indent="-406400" algn="l" defTabSz="914400">
              <a:spcAft>
                <a:spcPts val="30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6000" dirty="0"/>
              <a:t>Does Not Expire</a:t>
            </a:r>
          </a:p>
          <a:p>
            <a:pPr marL="406400" indent="-406400" algn="l" defTabSz="914400">
              <a:spcAft>
                <a:spcPts val="30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6000" dirty="0"/>
              <a:t>Must Be Completed to Require a Reasonable Suspicion Test</a:t>
            </a:r>
            <a:endParaRPr sz="6000"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95C3CA43-E4B5-8BD6-D466-68653521A6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224ABFF1-6022-1966-94B0-A1E7050131FB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058851C5-789B-6349-0CDE-CF2679A3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33447-33AE-439E-A813-566F81557955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E48AE1CF-B6AD-49F7-B381-EE28ED3A2C7E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F2CEA902-DA16-4DC4-85C6-A3618E78F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76FF570-3029-103A-71CA-D1157C836BC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54FDBA5E-579C-821D-F0C0-9DB830EAD556}"/>
              </a:ext>
            </a:extLst>
          </p:cNvPr>
          <p:cNvSpPr txBox="1"/>
          <p:nvPr/>
        </p:nvSpPr>
        <p:spPr>
          <a:xfrm>
            <a:off x="1403260" y="599039"/>
            <a:ext cx="1962770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REASONABLE SUSPICION TRAINING</a:t>
            </a:r>
          </a:p>
        </p:txBody>
      </p:sp>
    </p:spTree>
    <p:extLst>
      <p:ext uri="{BB962C8B-B14F-4D97-AF65-F5344CB8AC3E}">
        <p14:creationId xmlns:p14="http://schemas.microsoft.com/office/powerpoint/2010/main" val="28444118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1"/>
          <p:cNvSpPr txBox="1"/>
          <p:nvPr/>
        </p:nvSpPr>
        <p:spPr>
          <a:xfrm>
            <a:off x="1889050" y="2345104"/>
            <a:ext cx="20605897" cy="280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A45C35"/>
                </a:solidFill>
              </a:defRPr>
            </a:pPr>
            <a:r>
              <a:rPr 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Mastering DOT Compliance: Preparing for Audits + Hours of Service</a:t>
            </a:r>
            <a:endParaRPr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2"/>
          <p:cNvSpPr txBox="1"/>
          <p:nvPr/>
        </p:nvSpPr>
        <p:spPr>
          <a:xfrm>
            <a:off x="1869941" y="6492539"/>
            <a:ext cx="9095248" cy="184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 GUINN</a:t>
            </a:r>
          </a:p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5400" dirty="0"/>
              <a:t>LBC Fleet + Compliance</a:t>
            </a:r>
            <a:endParaRPr sz="5400" dirty="0"/>
          </a:p>
        </p:txBody>
      </p:sp>
      <p:sp>
        <p:nvSpPr>
          <p:cNvPr id="157" name="Platinum Sponsors"/>
          <p:cNvSpPr txBox="1"/>
          <p:nvPr/>
        </p:nvSpPr>
        <p:spPr>
          <a:xfrm>
            <a:off x="14908215" y="15110560"/>
            <a:ext cx="475316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FAFFFF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58" name="Buffalo-Limo-Logo-17-logo-tag-white.ai" descr="Buffalo-Limo-Logo-17-logo-tag-white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96329" y="14523984"/>
            <a:ext cx="1909822" cy="154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7494331" y="14760721"/>
            <a:ext cx="6481762" cy="107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ounded Rectangle"/>
          <p:cNvSpPr/>
          <p:nvPr/>
        </p:nvSpPr>
        <p:spPr>
          <a:xfrm>
            <a:off x="19004889" y="11376703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27E6527-D6DF-F30E-69DB-3E2A7A5348F4}"/>
              </a:ext>
            </a:extLst>
          </p:cNvPr>
          <p:cNvSpPr txBox="1"/>
          <p:nvPr/>
        </p:nvSpPr>
        <p:spPr>
          <a:xfrm>
            <a:off x="13418813" y="6492539"/>
            <a:ext cx="9095248" cy="184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HOLDEN</a:t>
            </a:r>
          </a:p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5400" dirty="0"/>
              <a:t>Transportation Advisors</a:t>
            </a:r>
            <a:endParaRPr sz="5400" dirty="0"/>
          </a:p>
        </p:txBody>
      </p:sp>
      <p:pic>
        <p:nvPicPr>
          <p:cNvPr id="4" name="Picture 3" descr="A black and white bus logo&#10;&#10;Description automatically generated">
            <a:extLst>
              <a:ext uri="{FF2B5EF4-FFF2-40B4-BE49-F238E27FC236}">
                <a16:creationId xmlns:a16="http://schemas.microsoft.com/office/drawing/2014/main" id="{6CC8502B-336A-EF3A-2E38-5B3CEA7D2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2328" y="8339194"/>
            <a:ext cx="2328217" cy="2354086"/>
          </a:xfrm>
          <a:prstGeom prst="rect">
            <a:avLst/>
          </a:prstGeom>
        </p:spPr>
      </p:pic>
      <p:pic>
        <p:nvPicPr>
          <p:cNvPr id="6" name="Picture 5" descr="A black and red letters&#10;&#10;Description automatically generated">
            <a:extLst>
              <a:ext uri="{FF2B5EF4-FFF2-40B4-BE49-F238E27FC236}">
                <a16:creationId xmlns:a16="http://schemas.microsoft.com/office/drawing/2014/main" id="{9577419C-20D0-8187-1AB4-2A8CA4CDA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23" y="8623747"/>
            <a:ext cx="2814084" cy="14598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3482E43-F0A0-4B7B-83B0-F578E5D1FD9F}"/>
              </a:ext>
            </a:extLst>
          </p:cNvPr>
          <p:cNvGrpSpPr/>
          <p:nvPr/>
        </p:nvGrpSpPr>
        <p:grpSpPr>
          <a:xfrm>
            <a:off x="19078014" y="11839333"/>
            <a:ext cx="4202914" cy="941466"/>
            <a:chOff x="19191009" y="11839138"/>
            <a:chExt cx="4202914" cy="941466"/>
          </a:xfrm>
        </p:grpSpPr>
        <p:sp>
          <p:nvSpPr>
            <p:cNvPr id="17" name="Platinum Sponsors">
              <a:extLst>
                <a:ext uri="{FF2B5EF4-FFF2-40B4-BE49-F238E27FC236}">
                  <a16:creationId xmlns:a16="http://schemas.microsoft.com/office/drawing/2014/main" id="{7BB452B0-C6D2-4C42-B54D-E7BD71F1DF2C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8" name="Picture 17" descr="A black and white logo&#10;&#10;Description automatically generated">
              <a:extLst>
                <a:ext uri="{FF2B5EF4-FFF2-40B4-BE49-F238E27FC236}">
                  <a16:creationId xmlns:a16="http://schemas.microsoft.com/office/drawing/2014/main" id="{4AA1358A-9851-48ED-A617-419212990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C08E-7BF6-9739-AE7F-A52FAEA25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CEC523B0-2FD6-BDF8-5205-6CA75D864E80}"/>
              </a:ext>
            </a:extLst>
          </p:cNvPr>
          <p:cNvSpPr txBox="1"/>
          <p:nvPr/>
        </p:nvSpPr>
        <p:spPr>
          <a:xfrm>
            <a:off x="1403260" y="3448738"/>
            <a:ext cx="12475300" cy="741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000" b="1" dirty="0"/>
              <a:t>How to Register: 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Create an account at </a:t>
            </a:r>
            <a:r>
              <a:rPr lang="en-US" sz="3200" dirty="0" err="1"/>
              <a:t>portal.fmcsa.dot.gov</a:t>
            </a:r>
            <a:r>
              <a:rPr lang="en-US" sz="3200" dirty="0"/>
              <a:t> – you’ll need company info including USDOT PIN; 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Create an account at </a:t>
            </a:r>
            <a:r>
              <a:rPr lang="en-US" sz="3200" dirty="0" err="1"/>
              <a:t>clearinghouse.fmcsa.dot.gov</a:t>
            </a:r>
            <a:r>
              <a:rPr lang="en-US" sz="3200" dirty="0"/>
              <a:t>, register as an employer (if you drive CDL vehicles select owner operator); 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add your C/TPA; </a:t>
            </a:r>
          </a:p>
          <a:p>
            <a:pPr marL="571500" indent="-571500" algn="l" defTabSz="914400">
              <a:spcAft>
                <a:spcPts val="12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purchase queries (1.5x CDL driver count)</a:t>
            </a:r>
          </a:p>
          <a:p>
            <a:pPr marL="571500" indent="-571500" algn="l" defTabSz="914400">
              <a:spcAft>
                <a:spcPts val="12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endParaRPr lang="en-US" sz="1600" dirty="0"/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000" b="1" dirty="0"/>
              <a:t>How to Conduct Queries: 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Full Query = pre-employment or when results found, driver must consent; 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Limited Query = conducted 1x/year, company must have consent form on file</a:t>
            </a:r>
            <a:endParaRPr sz="3200"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407AE14B-73D9-1ABC-054E-9652480C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320F82F4-4272-BCBA-BE54-186B5212844D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610D69A0-C0C6-DCBA-0D0E-66165ED2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C739A6B-3CE7-0248-17C7-156C13661F78}"/>
              </a:ext>
            </a:extLst>
          </p:cNvPr>
          <p:cNvSpPr txBox="1"/>
          <p:nvPr/>
        </p:nvSpPr>
        <p:spPr>
          <a:xfrm>
            <a:off x="14663315" y="3461555"/>
            <a:ext cx="9233005" cy="615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400" b="1" u="sng" dirty="0"/>
              <a:t>Required Reporting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dirty="0"/>
              <a:t>Positive Drug Results</a:t>
            </a:r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Reported to MRO, not the company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dirty="0"/>
              <a:t>Refusal to Test or Knowledge of Violation</a:t>
            </a:r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Document and report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000" b="1" dirty="0"/>
              <a:t>Driver Notification (Via Mail)</a:t>
            </a:r>
          </a:p>
          <a:p>
            <a:pPr marL="457200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Copy of results</a:t>
            </a:r>
          </a:p>
          <a:p>
            <a:pPr marL="457200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Copy of drug policy</a:t>
            </a:r>
          </a:p>
          <a:p>
            <a:pPr marL="457200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List of SAPs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606214-2495-4685-9375-C8363CD3AB8E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257A944B-0A16-42BE-BA1B-6EDBBFB55045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42733D5C-6245-4C9E-BD10-F72AB11B2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755B7-BA28-71E0-E1DF-C915C701335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7C00A40-DE9C-2233-A0AB-2017D1AB217A}"/>
              </a:ext>
            </a:extLst>
          </p:cNvPr>
          <p:cNvSpPr txBox="1"/>
          <p:nvPr/>
        </p:nvSpPr>
        <p:spPr>
          <a:xfrm>
            <a:off x="1403260" y="599039"/>
            <a:ext cx="2033914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+ ALCOHOL CLEARINGHOUSE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E5668-93B7-6E10-B1B2-863A8F4BD5FA}"/>
              </a:ext>
            </a:extLst>
          </p:cNvPr>
          <p:cNvSpPr txBox="1"/>
          <p:nvPr/>
        </p:nvSpPr>
        <p:spPr>
          <a:xfrm>
            <a:off x="1403260" y="2327835"/>
            <a:ext cx="180848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What Is DACH?</a:t>
            </a:r>
          </a:p>
        </p:txBody>
      </p:sp>
    </p:spTree>
    <p:extLst>
      <p:ext uri="{BB962C8B-B14F-4D97-AF65-F5344CB8AC3E}">
        <p14:creationId xmlns:p14="http://schemas.microsoft.com/office/powerpoint/2010/main" val="87369041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5BF0D-5DD7-2AA1-DA04-E66C16A8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B8F1F9F6-0B8A-0771-1757-F32AAD8F737B}"/>
              </a:ext>
            </a:extLst>
          </p:cNvPr>
          <p:cNvSpPr txBox="1"/>
          <p:nvPr/>
        </p:nvSpPr>
        <p:spPr>
          <a:xfrm>
            <a:off x="2190307" y="3380991"/>
            <a:ext cx="19627702" cy="6140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200" b="1" dirty="0"/>
              <a:t>Consortiums</a:t>
            </a:r>
          </a:p>
          <a:p>
            <a:pPr marL="406400" indent="-406400" algn="l" defTabSz="914400">
              <a:spcAft>
                <a:spcPts val="24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Companies can be placed in a larger pool of companies known as a consortium.</a:t>
            </a:r>
          </a:p>
          <a:p>
            <a:pPr marL="406400" indent="-406400" algn="l" defTabSz="914400">
              <a:spcAft>
                <a:spcPts val="24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Consortiums place your drivers in a pool with other companies and mathematically give some advantages.</a:t>
            </a:r>
          </a:p>
          <a:p>
            <a:pPr marL="406400" indent="-406400" algn="l" defTabSz="914400">
              <a:spcAft>
                <a:spcPts val="24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The consortium should provide a yearly analysis of the testing done, including names of those tested in your company, dates, results, etc</a:t>
            </a:r>
            <a:r>
              <a:rPr lang="en-US" sz="4400" dirty="0"/>
              <a:t>.</a:t>
            </a:r>
            <a:endParaRPr sz="4400"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F00BE06F-88B4-E98C-E29B-EFC7C513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487C0591-2611-C21E-E0CA-D11F199349ED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00A07366-FB93-9917-FEE1-102B983A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EF213A-7DC8-4AD5-A7AE-5200E581E000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2E9FA0CF-8A3D-45DA-BB71-B1D8ED3640B1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08DE1C74-966B-4331-88ED-9B38A0F2F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925489-E23A-93F8-8340-5DF0453436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DFB1809-2822-1937-7081-490F08D0D43B}"/>
              </a:ext>
            </a:extLst>
          </p:cNvPr>
          <p:cNvSpPr txBox="1"/>
          <p:nvPr/>
        </p:nvSpPr>
        <p:spPr>
          <a:xfrm>
            <a:off x="1403260" y="599039"/>
            <a:ext cx="22716580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+ ALCOHOL TESTING: CONSORTIUMS OR IN-HOUSE</a:t>
            </a:r>
          </a:p>
        </p:txBody>
      </p:sp>
    </p:spTree>
    <p:extLst>
      <p:ext uri="{BB962C8B-B14F-4D97-AF65-F5344CB8AC3E}">
        <p14:creationId xmlns:p14="http://schemas.microsoft.com/office/powerpoint/2010/main" val="76394287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32866-B68E-C326-6A41-5915BC15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DCEC32F0-7547-BF0C-0D0F-A8F5316A9970}"/>
              </a:ext>
            </a:extLst>
          </p:cNvPr>
          <p:cNvSpPr txBox="1"/>
          <p:nvPr/>
        </p:nvSpPr>
        <p:spPr>
          <a:xfrm>
            <a:off x="694871" y="2259178"/>
            <a:ext cx="10981661" cy="875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u="sng" dirty="0"/>
              <a:t>Pre-Employment Drug Testing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100" dirty="0"/>
              <a:t>ALL CDL drivers MUST submit to and have a negative test BEFORE performing safety sensitive functions – this is non-negotiable.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endParaRPr lang="en-US" sz="3100" dirty="0"/>
          </a:p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u="sng" dirty="0"/>
              <a:t>Random Drug Testing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100" dirty="0">
                <a:solidFill>
                  <a:srgbClr val="173D6D"/>
                </a:solidFill>
              </a:rPr>
              <a:t>50% of all CDL drivers must be randomly tested annually.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100" dirty="0">
                <a:solidFill>
                  <a:srgbClr val="173D6D"/>
                </a:solidFill>
              </a:rPr>
              <a:t>10% of all CDL drivers must be randomly tested for alcohol annually.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100" dirty="0">
                <a:solidFill>
                  <a:srgbClr val="173D6D"/>
                </a:solidFill>
              </a:rPr>
              <a:t>Doing this quarterly is best practice but not required.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100" dirty="0">
                <a:solidFill>
                  <a:srgbClr val="173D6D"/>
                </a:solidFill>
              </a:rPr>
              <a:t>The candidates MUST be RANDOMLY chosen.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100" dirty="0">
                <a:solidFill>
                  <a:srgbClr val="173D6D"/>
                </a:solidFill>
              </a:rPr>
              <a:t>Please note: Other governing bodies or company policies may also require testing for non-CDL drivers, and these drivers must be in a separate pool.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100" dirty="0">
                <a:solidFill>
                  <a:srgbClr val="173D6D"/>
                </a:solidFill>
              </a:rPr>
              <a:t>Companies may use a third-party administrator to select and administer drug tests.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73833141-7688-3176-1565-0F08F6A5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3ED3EC43-69E7-0EC4-7FAB-9665AD0EE742}"/>
              </a:ext>
            </a:extLst>
          </p:cNvPr>
          <p:cNvSpPr/>
          <p:nvPr/>
        </p:nvSpPr>
        <p:spPr>
          <a:xfrm>
            <a:off x="19191009" y="11409318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AB18F3E3-0514-50D5-172E-336C3980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642BC2E9-2C2A-0141-5D7F-80DDCD92F340}"/>
              </a:ext>
            </a:extLst>
          </p:cNvPr>
          <p:cNvSpPr txBox="1"/>
          <p:nvPr/>
        </p:nvSpPr>
        <p:spPr>
          <a:xfrm>
            <a:off x="12305060" y="2259178"/>
            <a:ext cx="11814779" cy="852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u="sng" dirty="0"/>
              <a:t>Post Accident:</a:t>
            </a:r>
            <a:r>
              <a:rPr lang="en-US" sz="3600" b="1" dirty="0"/>
              <a:t> </a:t>
            </a:r>
            <a:r>
              <a:rPr lang="en-US" sz="3200" i="1" dirty="0"/>
              <a:t>Must be a CDL driver and be involved in an accident in which: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2700" dirty="0"/>
              <a:t>They were driving a commercial motor vehicle (DOT Regulated) </a:t>
            </a:r>
            <a:r>
              <a:rPr lang="en-US" sz="2700" b="1" dirty="0"/>
              <a:t>AND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2700" dirty="0"/>
              <a:t>There was a fatality </a:t>
            </a:r>
            <a:r>
              <a:rPr lang="en-US" sz="2700" b="1" dirty="0"/>
              <a:t>OR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2700" dirty="0"/>
              <a:t>The driver was cited </a:t>
            </a:r>
            <a:r>
              <a:rPr lang="en-US" sz="2700" b="1" dirty="0"/>
              <a:t>AND</a:t>
            </a:r>
          </a:p>
          <a:p>
            <a:pPr marL="457200" lvl="3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2700" dirty="0"/>
              <a:t>Someone required immediate medical treatment away from the scene </a:t>
            </a:r>
            <a:r>
              <a:rPr lang="en-US" sz="2700" b="1" dirty="0"/>
              <a:t>OR</a:t>
            </a:r>
          </a:p>
          <a:p>
            <a:pPr marL="457200" lvl="2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2700" dirty="0"/>
              <a:t>A vehicle was damaged and required a tow</a:t>
            </a:r>
          </a:p>
          <a:p>
            <a:pPr marL="457200" lvl="2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endParaRPr lang="en-US" sz="2500" dirty="0"/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u="sng" dirty="0"/>
              <a:t>Reasonable Suspicion Testing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2800" dirty="0"/>
              <a:t>Driver’s behavior must be directly observed and documented by someone who has received the 2-hr Reasonable Suspicion Training.</a:t>
            </a:r>
          </a:p>
          <a:p>
            <a:pPr marL="571500" indent="-5715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endParaRPr lang="en-US" sz="2000" dirty="0"/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u="sng" dirty="0"/>
              <a:t>Return to Duty + Follow Up</a:t>
            </a:r>
          </a:p>
          <a:p>
            <a:pPr marL="457200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2800" dirty="0"/>
              <a:t>These are required tests only for CDL drivers who have failed a drug or alcohol test. They are administered at the discretion and approval of a Substance Abuse Provider (SAP),</a:t>
            </a:r>
          </a:p>
          <a:p>
            <a:pPr marL="457200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2800" dirty="0"/>
              <a:t>Not following an SAP return to duty schedule will hurt your company.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9E9BC5-0D4A-47FF-8004-AE195479F75F}"/>
              </a:ext>
            </a:extLst>
          </p:cNvPr>
          <p:cNvGrpSpPr/>
          <p:nvPr/>
        </p:nvGrpSpPr>
        <p:grpSpPr>
          <a:xfrm>
            <a:off x="19338612" y="11889916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E6813A3A-0CC0-412C-B2F2-B0A468073C36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5D22DFA9-0BEB-46FE-8434-C0C394CB3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223D1F-F4FD-6FF7-7A57-C24503B7048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68283A55-CCFA-7C7E-AE36-A84D64199133}"/>
              </a:ext>
            </a:extLst>
          </p:cNvPr>
          <p:cNvSpPr txBox="1"/>
          <p:nvPr/>
        </p:nvSpPr>
        <p:spPr>
          <a:xfrm>
            <a:off x="1403260" y="599039"/>
            <a:ext cx="22716580" cy="110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6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+ ALCOHOL TESTING: TYPES OF TESTS</a:t>
            </a:r>
          </a:p>
        </p:txBody>
      </p:sp>
    </p:spTree>
    <p:extLst>
      <p:ext uri="{BB962C8B-B14F-4D97-AF65-F5344CB8AC3E}">
        <p14:creationId xmlns:p14="http://schemas.microsoft.com/office/powerpoint/2010/main" val="37806636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364B-BFC9-A8F6-F68D-09EB13E2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5D573755-8BF9-4932-17D9-58F2B1D7B260}"/>
              </a:ext>
            </a:extLst>
          </p:cNvPr>
          <p:cNvSpPr txBox="1"/>
          <p:nvPr/>
        </p:nvSpPr>
        <p:spPr>
          <a:xfrm>
            <a:off x="1605280" y="2251876"/>
            <a:ext cx="21153119" cy="754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HOS Regulations – Passenger-Carrying Drivers</a:t>
            </a:r>
          </a:p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sz="1400" dirty="0"/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200" b="1" u="sng" dirty="0"/>
              <a:t>10-Hour Driving Limit:</a:t>
            </a:r>
            <a:r>
              <a:rPr lang="en-US" sz="4200" b="1" dirty="0"/>
              <a:t> </a:t>
            </a:r>
            <a:r>
              <a:rPr lang="en-US" sz="4200" dirty="0"/>
              <a:t>May drive maximum of 10 hours after 8 consecutive hours off duty.</a:t>
            </a:r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200" b="1" u="sng" dirty="0"/>
              <a:t>15-Hour Limit:</a:t>
            </a:r>
            <a:r>
              <a:rPr lang="en-US" sz="4200" dirty="0"/>
              <a:t> May not drive after having been on duty for 15 hours, following 8 consecutive hours off duty. Off-duty time is not included in the 15-hour period.</a:t>
            </a:r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200" b="1" u="sng" dirty="0"/>
              <a:t>60/70-Hour Limit:</a:t>
            </a:r>
            <a:r>
              <a:rPr lang="en-US" sz="4200" dirty="0"/>
              <a:t> May not drive after 60/70 hours on duty in 7/8 consecutive days.</a:t>
            </a:r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200" b="1" u="sng" dirty="0"/>
              <a:t>Sleeper Berth Provision:</a:t>
            </a:r>
            <a:r>
              <a:rPr lang="en-US" sz="4200" b="1" dirty="0"/>
              <a:t> </a:t>
            </a:r>
            <a:r>
              <a:rPr lang="en-US" sz="4200" dirty="0"/>
              <a:t>Drivers using a sleeper berth must take at least  8 hours in the sleeper berth, and may split the sleeper berth time into two periods provided that neither is less than 2 hours. All sleeper berth pairing MUST add up to at least 8 hours.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E0DB6D75-1718-6813-0E55-5588EEA5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DCA7B381-DEAA-9D88-96B5-A53A6F925C44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50F364AE-532B-B048-56A2-303C264A9C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41C0B0-C6FA-42C0-812E-985360486F68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A1BD2D5C-76E3-4D67-9D62-DC8C9DA614B2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A29A5EC2-763B-4555-A206-C0F0A328F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3F86B3-6A58-47D4-2BD6-003E5F02441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AEAC36F-1323-2FB0-073B-7761AF9CC1A0}"/>
              </a:ext>
            </a:extLst>
          </p:cNvPr>
          <p:cNvSpPr txBox="1"/>
          <p:nvPr/>
        </p:nvSpPr>
        <p:spPr>
          <a:xfrm>
            <a:off x="1403260" y="599039"/>
            <a:ext cx="2271658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 OF SERVICE (HOS)</a:t>
            </a:r>
          </a:p>
        </p:txBody>
      </p:sp>
    </p:spTree>
    <p:extLst>
      <p:ext uri="{BB962C8B-B14F-4D97-AF65-F5344CB8AC3E}">
        <p14:creationId xmlns:p14="http://schemas.microsoft.com/office/powerpoint/2010/main" val="12367505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084CD-DA7E-84C2-75AE-147385CE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59EDB9EB-DF32-AB18-3FCB-F08D19853353}"/>
              </a:ext>
            </a:extLst>
          </p:cNvPr>
          <p:cNvSpPr txBox="1"/>
          <p:nvPr/>
        </p:nvSpPr>
        <p:spPr>
          <a:xfrm>
            <a:off x="2190306" y="2488945"/>
            <a:ext cx="20182013" cy="650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5400" dirty="0"/>
              <a:t>HOS Regulations – Passenger-Carrying Drivers (cont.)</a:t>
            </a:r>
          </a:p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sz="1400" dirty="0"/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b="1" u="sng" dirty="0"/>
              <a:t>Adverse Driving Conditions:</a:t>
            </a:r>
            <a:r>
              <a:rPr lang="en-US" sz="4400" b="1" dirty="0"/>
              <a:t> </a:t>
            </a:r>
            <a:r>
              <a:rPr lang="en-US" sz="4400" dirty="0"/>
              <a:t>Drivers are allowed to extend the 10-hour maximum driving time OR 15-hour on-duty limit by up to 2 hours when adverse driving conditions are encountered, AND only to the next point of safety. </a:t>
            </a:r>
          </a:p>
          <a:p>
            <a:pPr marL="571500" indent="-571500" algn="l" defTabSz="914400">
              <a:spcAft>
                <a:spcPts val="24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b="1" u="sng" dirty="0"/>
              <a:t>Short-Haul Exemption:</a:t>
            </a:r>
            <a:r>
              <a:rPr lang="en-US" sz="4400" b="1" dirty="0"/>
              <a:t> </a:t>
            </a:r>
            <a:r>
              <a:rPr lang="en-US" sz="4400" dirty="0"/>
              <a:t>A driver is exempt from the requirements if the driver operates within 150 air-mile radius of the work reporting location. Drivers must report and return to normal work reporting location within 14 consecutive hours AND stay within the 150 air-mile radius.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E4E56C73-04F5-14C0-2578-06E4930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CD4BA581-BB39-7F38-0600-DEB26443F3A1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EE7D0F1D-57CD-1A73-B9B2-7BE36F4A05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91AB41-A044-45EC-A06A-046BEFF23C25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4ECD787D-686B-465B-A572-873B46B818C8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7BD3F4F5-B458-4232-A817-026B20ED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774A573-6985-A652-2122-F5A2B24058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AFD4EE7-661F-D652-5E05-87FFA19499D5}"/>
              </a:ext>
            </a:extLst>
          </p:cNvPr>
          <p:cNvSpPr txBox="1"/>
          <p:nvPr/>
        </p:nvSpPr>
        <p:spPr>
          <a:xfrm>
            <a:off x="1403260" y="599039"/>
            <a:ext cx="2271658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 OF SERVICE (HOS)</a:t>
            </a:r>
          </a:p>
        </p:txBody>
      </p:sp>
    </p:spTree>
    <p:extLst>
      <p:ext uri="{BB962C8B-B14F-4D97-AF65-F5344CB8AC3E}">
        <p14:creationId xmlns:p14="http://schemas.microsoft.com/office/powerpoint/2010/main" val="23032208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0237F-0B70-B3D1-85ED-946DD0876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54F399B0-70C9-CFE2-A8F7-F2495D8312D8}"/>
              </a:ext>
            </a:extLst>
          </p:cNvPr>
          <p:cNvSpPr txBox="1"/>
          <p:nvPr/>
        </p:nvSpPr>
        <p:spPr>
          <a:xfrm>
            <a:off x="1550864" y="2631173"/>
            <a:ext cx="22138265" cy="845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000" b="1" u="sng" dirty="0"/>
              <a:t>What Is Interstate Operating Authority?</a:t>
            </a:r>
          </a:p>
          <a:p>
            <a:pPr marL="342900" indent="-3429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b="0" i="0" dirty="0">
                <a:effectLst/>
              </a:rPr>
              <a:t>Often referred to as an "MC," "FF," or "MX" number</a:t>
            </a:r>
          </a:p>
          <a:p>
            <a:pPr marL="342900" indent="-3429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Grants permission to operate commercial vehicles in interstate commerce</a:t>
            </a:r>
          </a:p>
          <a:p>
            <a:pPr marL="342900" indent="-342900" algn="l" defTabSz="914400">
              <a:spcAft>
                <a:spcPts val="18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b="0" i="0" dirty="0">
                <a:effectLst/>
              </a:rPr>
              <a:t>Different from a USDOT number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000" b="1" i="0" u="sng" dirty="0">
                <a:effectLst/>
              </a:rPr>
              <a:t>Who Needs Interstate Operating Authority?</a:t>
            </a:r>
          </a:p>
          <a:p>
            <a:pPr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dirty="0"/>
              <a:t>You are required to obtain Interstate Operating Authority if your business:</a:t>
            </a:r>
          </a:p>
          <a:p>
            <a:pPr marL="457200" lvl="2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b="0" i="0" dirty="0">
                <a:effectLst/>
              </a:rPr>
              <a:t>Operates as a for-hire carrier (transporting passengers or property for compensation)</a:t>
            </a:r>
          </a:p>
          <a:p>
            <a:pPr marL="457200" lvl="2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Transports federally regulated commodities or arranges for their transport across state lines</a:t>
            </a:r>
          </a:p>
          <a:p>
            <a:pPr marL="457200" lvl="2" indent="-457200" algn="l" defTabSz="914400">
              <a:spcAft>
                <a:spcPts val="18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b="0" i="0" dirty="0">
                <a:effectLst/>
              </a:rPr>
              <a:t>Offer</a:t>
            </a:r>
            <a:r>
              <a:rPr lang="en-US" sz="3200" dirty="0"/>
              <a:t>s passenger transportation services in interstate commerce</a:t>
            </a:r>
          </a:p>
          <a:p>
            <a:pPr lvl="2" algn="l" defTabSz="914400">
              <a:spcAft>
                <a:spcPts val="600"/>
              </a:spcAft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3600" b="1" i="0" dirty="0">
                <a:effectLst/>
              </a:rPr>
              <a:t>Exceptions:</a:t>
            </a:r>
          </a:p>
          <a:p>
            <a:pPr marL="457200" lvl="2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dirty="0"/>
              <a:t>Private carriers transporting their own goods, For-hire carriers exclusively hauling exempt commodities like unregulated agricultural products</a:t>
            </a:r>
          </a:p>
          <a:p>
            <a:pPr marL="457200" lvl="2" indent="-457200" algn="l" defTabSz="914400">
              <a:spcAft>
                <a:spcPts val="600"/>
              </a:spcAft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3200" b="0" i="0" dirty="0">
                <a:effectLst/>
              </a:rPr>
              <a:t>Carriers operating solely within federally designated “commercial zones” near state borders </a:t>
            </a:r>
          </a:p>
          <a:p>
            <a:pPr marL="342900" indent="-342900" algn="l" defTabSz="914400">
              <a:lnSpc>
                <a:spcPct val="130000"/>
              </a:lnSpc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endParaRPr lang="en-US" sz="2000"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1A67F373-6A08-EFB3-63CD-F1330B67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078B381A-20DE-26DA-D5F5-282DFB6D916E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48D565D9-635F-D8BC-B3D2-26E25A31BD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7B4A67E-67D6-4B4C-902E-D98228EDB89D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37235CC1-3978-4946-8A44-EF0737B19B77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A94AE667-4784-4FF6-AD05-6889424A2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368E7FC-13EE-4A2C-D84B-4BE9F00C18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A65FF01B-CAA9-04AE-22E7-18159EBC4E4B}"/>
              </a:ext>
            </a:extLst>
          </p:cNvPr>
          <p:cNvSpPr txBox="1"/>
          <p:nvPr/>
        </p:nvSpPr>
        <p:spPr>
          <a:xfrm>
            <a:off x="1403260" y="599039"/>
            <a:ext cx="2271658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INTERSTATE AUTHORITY</a:t>
            </a:r>
          </a:p>
        </p:txBody>
      </p:sp>
    </p:spTree>
    <p:extLst>
      <p:ext uri="{BB962C8B-B14F-4D97-AF65-F5344CB8AC3E}">
        <p14:creationId xmlns:p14="http://schemas.microsoft.com/office/powerpoint/2010/main" val="239172151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5DD23-31DE-E9E0-3687-4468180EB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94E65B9C-A550-7896-EF80-67761A8374CA}"/>
              </a:ext>
            </a:extLst>
          </p:cNvPr>
          <p:cNvSpPr txBox="1"/>
          <p:nvPr/>
        </p:nvSpPr>
        <p:spPr>
          <a:xfrm>
            <a:off x="1965485" y="3557265"/>
            <a:ext cx="19627702" cy="46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endParaRPr lang="en-US" sz="2000" dirty="0"/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E516C0EA-E953-F4CD-1AA7-4991041B4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4BC73851-2B52-3BDF-17DA-76D1AC1B8994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3263B0F7-0802-40A4-328A-B312DA5072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2E3E87-1DF9-4793-A52F-A438D6740490}"/>
              </a:ext>
            </a:extLst>
          </p:cNvPr>
          <p:cNvSpPr txBox="1"/>
          <p:nvPr/>
        </p:nvSpPr>
        <p:spPr>
          <a:xfrm>
            <a:off x="2209819" y="3064823"/>
            <a:ext cx="20818982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As of Feb 2025, the FMCSA has not issued any significant NEW interpretations of existing regulations.</a:t>
            </a: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E210E0-881A-4F0A-BE75-E8CA3B56834C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9E37F5FE-18A8-4631-96AB-D028E9B1A197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FEF57587-E14C-4A9C-A29E-32B4CB9AA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442A2C-4F8F-AA75-2F68-C7B9FAFB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C29C813-0DC3-3340-861A-18CD7564B691}"/>
              </a:ext>
            </a:extLst>
          </p:cNvPr>
          <p:cNvSpPr txBox="1"/>
          <p:nvPr/>
        </p:nvSpPr>
        <p:spPr>
          <a:xfrm>
            <a:off x="1403260" y="599039"/>
            <a:ext cx="2271658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INTREPRETATIONS BY FMCSA</a:t>
            </a:r>
          </a:p>
        </p:txBody>
      </p:sp>
    </p:spTree>
    <p:extLst>
      <p:ext uri="{BB962C8B-B14F-4D97-AF65-F5344CB8AC3E}">
        <p14:creationId xmlns:p14="http://schemas.microsoft.com/office/powerpoint/2010/main" val="400953812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00A8B-DBF6-05DB-0617-1F9DAF07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">
            <a:extLst>
              <a:ext uri="{FF2B5EF4-FFF2-40B4-BE49-F238E27FC236}">
                <a16:creationId xmlns:a16="http://schemas.microsoft.com/office/drawing/2014/main" id="{084C0479-9512-8A3D-7928-F4682991A365}"/>
              </a:ext>
            </a:extLst>
          </p:cNvPr>
          <p:cNvSpPr txBox="1"/>
          <p:nvPr/>
        </p:nvSpPr>
        <p:spPr>
          <a:xfrm>
            <a:off x="2715569" y="2771844"/>
            <a:ext cx="18952860" cy="566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 </a:t>
            </a:r>
          </a:p>
          <a:p>
            <a:pPr algn="ctr"/>
            <a:r>
              <a:rPr lang="en-US" sz="287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sz="287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86D59909-D0CB-3B7B-2794-B25BCCA7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407731B8-7E11-D5BC-36A9-2822F06CFF86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CE2761F4-CF8E-824A-16CB-9330CAE6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C566531-9C95-4E44-857E-235FE45E2198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9" name="Platinum Sponsors">
              <a:extLst>
                <a:ext uri="{FF2B5EF4-FFF2-40B4-BE49-F238E27FC236}">
                  <a16:creationId xmlns:a16="http://schemas.microsoft.com/office/drawing/2014/main" id="{AD422A28-2002-4EBD-BF15-58AC2875FBB1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id="{CBCC7116-1B91-45F6-93C0-7B522E53D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85072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 txBox="1"/>
          <p:nvPr/>
        </p:nvSpPr>
        <p:spPr>
          <a:xfrm>
            <a:off x="-1262914" y="1554939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294A80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294A80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79" name="CDNLA-Shop-App.png" descr="CDNLA-Shop-App.png"/>
          <p:cNvPicPr>
            <a:picLocks noChangeAspect="1"/>
          </p:cNvPicPr>
          <p:nvPr/>
        </p:nvPicPr>
        <p:blipFill>
          <a:blip r:embed="rId2"/>
          <a:srcRect t="1705" b="1705"/>
          <a:stretch>
            <a:fillRect/>
          </a:stretch>
        </p:blipFill>
        <p:spPr>
          <a:xfrm>
            <a:off x="8308717" y="243278"/>
            <a:ext cx="19510798" cy="1256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OS-icon-cd-nla-shows-1024x1024.png" descr="IOS-icon-cd-nla-shows-1024x1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564" y="8884032"/>
            <a:ext cx="2501562" cy="250156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A45C35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Survey</a:t>
            </a:r>
          </a:p>
        </p:txBody>
      </p:sp>
      <p:pic>
        <p:nvPicPr>
          <p:cNvPr id="182" name="footer.png" descr="footer.png"/>
          <p:cNvPicPr>
            <a:picLocks noChangeAspect="1"/>
          </p:cNvPicPr>
          <p:nvPr/>
        </p:nvPicPr>
        <p:blipFill>
          <a:blip r:embed="rId4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Educational Survey QR Code.png" descr="Educational Survey QR Co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300" y="5951809"/>
            <a:ext cx="5486401" cy="5486401"/>
          </a:xfrm>
          <a:prstGeom prst="rect">
            <a:avLst/>
          </a:prstGeom>
          <a:ln w="50800">
            <a:solidFill>
              <a:srgbClr val="A7A7A7"/>
            </a:solidFill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775078" y="3700605"/>
            <a:ext cx="20833844" cy="345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1"/>
          <p:cNvSpPr txBox="1"/>
          <p:nvPr/>
        </p:nvSpPr>
        <p:spPr>
          <a:xfrm>
            <a:off x="1979393" y="7428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 dirty="0"/>
          </a:p>
          <a:p>
            <a:pPr defTabSz="914400">
              <a:defRPr sz="10000" b="1" i="1">
                <a:solidFill>
                  <a:srgbClr val="DEA452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A45C35"/>
                </a:solidFill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Sponsors</a:t>
            </a:r>
          </a:p>
        </p:txBody>
      </p:sp>
      <p:pic>
        <p:nvPicPr>
          <p:cNvPr id="167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5F3E9B-F426-4946-90EC-62C11E921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76" y="5433682"/>
            <a:ext cx="15820491" cy="49503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/>
          <p:cNvSpPr txBox="1"/>
          <p:nvPr/>
        </p:nvSpPr>
        <p:spPr>
          <a:xfrm>
            <a:off x="4067387" y="3402774"/>
            <a:ext cx="18387832" cy="547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How an Audit Begins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DQ Files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Drug + Alcohol Testing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Hours of Service (HOS)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500" dirty="0"/>
              <a:t>Interstate Authority + Interpretations by FMCSA</a:t>
            </a:r>
            <a:endParaRPr sz="5500" dirty="0"/>
          </a:p>
        </p:txBody>
      </p:sp>
      <p:pic>
        <p:nvPicPr>
          <p:cNvPr id="172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/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EC3679-23E0-48B5-B277-5BCD0CA5E264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98A11ADC-B71E-4E0A-BB5F-394B305EDEA7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9DE8D1D2-7A11-474D-AEDB-7AAC9421B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52EE3DF-BA3E-C3F4-A95B-0AF3E727F3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EB74AEE-47AB-34AC-E9EE-1D67CC670B85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1B2CE-F4E7-5493-00EE-EE3252F3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ADD0EAC9-016D-90D7-B124-097366B1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FB39F317-CF39-05BA-090A-53BFF3F1CE35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E56CEB4D-3834-D37E-6E95-DC459A690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C39EA9-956F-A910-C8CC-7AF4CCAC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289" y="3216417"/>
            <a:ext cx="20193419" cy="68785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E0F38C7-EC42-4692-8629-90C24641F704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A7BE85E6-918C-4798-9100-0C50AE43CF6B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5B7974FC-94C4-4125-B59E-736BF83C1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76EC74-A5F9-FE79-C693-0792A108734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E65C976-571C-B637-39F8-A6C9C13B2D33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AN AUDIT BEGINS</a:t>
            </a:r>
          </a:p>
        </p:txBody>
      </p:sp>
    </p:spTree>
    <p:extLst>
      <p:ext uri="{BB962C8B-B14F-4D97-AF65-F5344CB8AC3E}">
        <p14:creationId xmlns:p14="http://schemas.microsoft.com/office/powerpoint/2010/main" val="668091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A6F4B-3807-FCE2-B635-A50399D7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324B6CC2-2767-AD7C-1D9E-7B480681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F0293F0C-FEC5-9C0C-8FA4-EB49084FADEC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38F2E892-D311-DEA5-D4D3-E817384D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1DF68B-0275-8727-1004-DFBA57B5B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950" y="2138133"/>
            <a:ext cx="15480097" cy="895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55DDE96-521B-4FDC-8044-AA480CA09F43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819AB239-3934-4DF0-9E8E-3CF0FB3088A4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33F196CE-856B-4D8E-BCE3-1B091D3D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979675-B76B-F154-06E4-5A54D8F2E9A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B638410A-7105-150D-4164-6F252FCDF692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EMAIL</a:t>
            </a:r>
          </a:p>
        </p:txBody>
      </p:sp>
    </p:spTree>
    <p:extLst>
      <p:ext uri="{BB962C8B-B14F-4D97-AF65-F5344CB8AC3E}">
        <p14:creationId xmlns:p14="http://schemas.microsoft.com/office/powerpoint/2010/main" val="12752356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F664-2B21-BF53-9B94-4A43704A2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70A9798C-7B4E-67CA-01A1-559A91A7A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D297B745-49E2-DEED-07EC-C9DD48C2553D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B63ED8FD-B0D5-BA94-2CC5-C8E7CFC4D6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58D2B8E-9579-66D6-4AC3-74906FE02800}"/>
              </a:ext>
            </a:extLst>
          </p:cNvPr>
          <p:cNvSpPr txBox="1"/>
          <p:nvPr/>
        </p:nvSpPr>
        <p:spPr>
          <a:xfrm>
            <a:off x="1097280" y="3315834"/>
            <a:ext cx="9550400" cy="509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spcAft>
                <a:spcPts val="30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Driver List: </a:t>
            </a:r>
            <a:r>
              <a:rPr lang="en-US" dirty="0"/>
              <a:t>CDL/Non-CDL</a:t>
            </a:r>
          </a:p>
          <a:p>
            <a:pPr marL="406400" indent="-406400" algn="l" defTabSz="914400">
              <a:spcAft>
                <a:spcPts val="30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Accident Register: </a:t>
            </a:r>
            <a:r>
              <a:rPr lang="en-US" dirty="0"/>
              <a:t>Reportable accidents 1.5x 1 million miles</a:t>
            </a:r>
          </a:p>
          <a:p>
            <a:pPr marL="406400" indent="-406400" algn="l" defTabSz="914400">
              <a:spcAft>
                <a:spcPts val="30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Equipment List</a:t>
            </a:r>
          </a:p>
          <a:p>
            <a:pPr marL="406400" indent="-406400" algn="l" defTabSz="914400">
              <a:spcAft>
                <a:spcPts val="30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Investigation Questionnaire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A8300-55F1-8386-F1EA-32ADF72DD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0197" y="2141915"/>
            <a:ext cx="12794529" cy="89027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02E8C9B-BC8C-4466-8B81-3CBE57A3A794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03843BF4-5D5C-4539-80F0-51DBD954067E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678EA961-1276-471B-8462-77CF23DC4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2AEF6C-0330-F6AC-9F15-9803F98AE5D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3527A28-5401-15A3-D331-B271C60F53D0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135881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36B69-5CAE-E710-EAAB-3ABCDD16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304D1898-D80B-950F-9EFD-9FF6FFF1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D11FBFEE-4EF1-3093-7A6C-E6418D02E0C6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3696B108-B4C9-6CE6-9D16-E8150F2B61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333AE-F980-8BC5-98ED-702F244B2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650" y="2411615"/>
            <a:ext cx="10193723" cy="800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83EBC-3619-17A2-56AD-526F5CF6A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628" y="2354021"/>
            <a:ext cx="11471975" cy="798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D5DADC5-4535-4C00-83F0-B9408F8D060C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E4A7976F-230E-4FCE-AEB3-CA47B7EACF0C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13B2844A-9EB1-41B5-80C8-CFF103E17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EF3C257-7207-685A-8F29-95646EADE79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4422C94-6C9D-28AD-14B8-A033AD3FD735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2494232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CA196-EB52-A1C4-EE13-B88E48B95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740BB908-A60F-87CC-EFC9-E873641F6F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66597E12-26D0-4A34-2351-092F3EB54AF6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634FFEEC-9293-BE1E-27B0-7AD5CE1F7A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4C4F06C-349F-7F07-5472-65F283191A00}"/>
              </a:ext>
            </a:extLst>
          </p:cNvPr>
          <p:cNvSpPr txBox="1"/>
          <p:nvPr/>
        </p:nvSpPr>
        <p:spPr>
          <a:xfrm>
            <a:off x="1946171" y="3132954"/>
            <a:ext cx="20121349" cy="563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spcAft>
                <a:spcPts val="36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Policies + Procedures: </a:t>
            </a:r>
            <a:r>
              <a:rPr lang="en-US" dirty="0"/>
              <a:t>Drug and Alcohol Policy that includes updated information about the Clearinghouse.</a:t>
            </a:r>
          </a:p>
          <a:p>
            <a:pPr marL="406400" indent="-406400" algn="l" defTabSz="914400">
              <a:spcAft>
                <a:spcPts val="36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Driver Safety Meetings: </a:t>
            </a:r>
            <a:r>
              <a:rPr lang="en-US" dirty="0"/>
              <a:t>Attendance sheets, email minutes of the meetings to drivers who were not present.</a:t>
            </a:r>
          </a:p>
          <a:p>
            <a:pPr marL="406400" indent="-406400" algn="l" defTabSz="914400">
              <a:spcAft>
                <a:spcPts val="3600"/>
              </a:spcAft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What type of disciplinary action was taken, where was that information stored?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94D718-46C1-43CE-8B90-2A3F5A8B39BD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C449815F-4718-42CA-9021-68E318BC6667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114D61F7-1A24-44C9-8EF3-F2E9D429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65A9326-6506-6C58-D0C0-00B1B37BDC3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0" y="0"/>
            <a:ext cx="24384000" cy="20726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0CD5A83-7C54-A7AE-BF3D-44219F03CD98}"/>
              </a:ext>
            </a:extLst>
          </p:cNvPr>
          <p:cNvSpPr txBox="1"/>
          <p:nvPr/>
        </p:nvSpPr>
        <p:spPr>
          <a:xfrm>
            <a:off x="1403260" y="599039"/>
            <a:ext cx="15760832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REQUESTS</a:t>
            </a:r>
          </a:p>
        </p:txBody>
      </p:sp>
    </p:spTree>
    <p:extLst>
      <p:ext uri="{BB962C8B-B14F-4D97-AF65-F5344CB8AC3E}">
        <p14:creationId xmlns:p14="http://schemas.microsoft.com/office/powerpoint/2010/main" val="31248387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Props1.xml><?xml version="1.0" encoding="utf-8"?>
<ds:datastoreItem xmlns:ds="http://schemas.openxmlformats.org/officeDocument/2006/customXml" ds:itemID="{20E45ABB-BA2F-4843-B3C5-03119C25C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D7C6F-B122-4C0F-A0C1-48517C8760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22A76-50EA-431A-9FC6-1803904DFE40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1623</Words>
  <Application>Microsoft Office PowerPoint</Application>
  <PresentationFormat>Custom</PresentationFormat>
  <Paragraphs>238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Helvetica</vt:lpstr>
      <vt:lpstr>Helvetica Neue</vt:lpstr>
      <vt:lpstr>Helvetica Neue Medium</vt:lpstr>
      <vt:lpstr>Lato-Black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Rose</dc:creator>
  <cp:lastModifiedBy>Sarah Mercer</cp:lastModifiedBy>
  <cp:revision>11</cp:revision>
  <dcterms:modified xsi:type="dcterms:W3CDTF">2025-02-22T20:51:02Z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